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1"/>
  </p:sldMasterIdLst>
  <p:notesMasterIdLst>
    <p:notesMasterId r:id="rId35"/>
  </p:notesMasterIdLst>
  <p:sldIdLst>
    <p:sldId id="297" r:id="rId2"/>
    <p:sldId id="393" r:id="rId3"/>
    <p:sldId id="431" r:id="rId4"/>
    <p:sldId id="432" r:id="rId5"/>
    <p:sldId id="433" r:id="rId6"/>
    <p:sldId id="434" r:id="rId7"/>
    <p:sldId id="435" r:id="rId8"/>
    <p:sldId id="430" r:id="rId9"/>
    <p:sldId id="436" r:id="rId10"/>
    <p:sldId id="437" r:id="rId11"/>
    <p:sldId id="438" r:id="rId12"/>
    <p:sldId id="439" r:id="rId13"/>
    <p:sldId id="440" r:id="rId14"/>
    <p:sldId id="441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42" r:id="rId33"/>
    <p:sldId id="42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6305" autoAdjust="0"/>
  </p:normalViewPr>
  <p:slideViewPr>
    <p:cSldViewPr snapToGrid="0" snapToObjects="1">
      <p:cViewPr varScale="1">
        <p:scale>
          <a:sx n="110" d="100"/>
          <a:sy n="110" d="100"/>
        </p:scale>
        <p:origin x="159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37280-896D-453C-A8B2-790CBDCE44E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E9D85-81CD-44C8-8F15-3AA06C34A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4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50617-1FA3-45FC-A030-A46FC7CAE6B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05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32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68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98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1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29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39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17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14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96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0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5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4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47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36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54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36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4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60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7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31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51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0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7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98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2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99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4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" y="6299146"/>
            <a:ext cx="2673400" cy="520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>
            <a:normAutofit/>
          </a:bodyPr>
          <a:lstStyle>
            <a:lvl1pPr>
              <a:defRPr sz="2400" b="1" i="1">
                <a:latin typeface="Century Gothic" panose="020B0502020202020204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257800"/>
          </a:xfrm>
        </p:spPr>
        <p:txBody>
          <a:bodyPr/>
          <a:lstStyle>
            <a:lvl1pPr>
              <a:defRPr sz="1800" b="0" i="0">
                <a:latin typeface="Century Gothic" panose="020B0502020202020204" pitchFamily="34" charset="0"/>
                <a:cs typeface="Times New Roman" pitchFamily="18" charset="0"/>
              </a:defRPr>
            </a:lvl1pPr>
            <a:lvl2pPr>
              <a:defRPr sz="1600" i="0">
                <a:solidFill>
                  <a:srgbClr val="005CA5"/>
                </a:solidFill>
                <a:latin typeface="Century Gothic" panose="020B0502020202020204" pitchFamily="34" charset="0"/>
                <a:cs typeface="Times New Roman" pitchFamily="18" charset="0"/>
              </a:defRPr>
            </a:lvl2pPr>
            <a:lvl3pPr>
              <a:defRPr sz="1400" b="1" i="0">
                <a:solidFill>
                  <a:srgbClr val="5FBB46"/>
                </a:solidFill>
                <a:latin typeface="Century Gothic" panose="020B0502020202020204" pitchFamily="34" charset="0"/>
                <a:cs typeface="Times New Roman" pitchFamily="18" charset="0"/>
              </a:defRPr>
            </a:lvl3pPr>
            <a:lvl4pPr>
              <a:defRPr sz="1200" i="0">
                <a:solidFill>
                  <a:schemeClr val="tx1"/>
                </a:solidFill>
                <a:latin typeface="Century Gothic" panose="020B0502020202020204" pitchFamily="34" charset="0"/>
                <a:cs typeface="Times New Roman" pitchFamily="18" charset="0"/>
              </a:defRPr>
            </a:lvl4pPr>
            <a:lvl5pPr>
              <a:defRPr sz="1200" b="0" i="1">
                <a:solidFill>
                  <a:srgbClr val="003399"/>
                </a:solidFill>
                <a:latin typeface="Century Gothic" panose="020B0502020202020204" pitchFamily="34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338808" y="6437219"/>
            <a:ext cx="66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solidFill>
                  <a:srgbClr val="005C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fld id="{5AD4D27D-51A4-4946-AB6E-BFCDB6726517}" type="slidenum">
              <a:rPr lang="en-US" sz="1600" b="0" i="0" smtClean="0">
                <a:solidFill>
                  <a:srgbClr val="005C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en-US" sz="1600" b="0" i="0" dirty="0">
              <a:solidFill>
                <a:srgbClr val="005C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747346" y="6359357"/>
            <a:ext cx="1988240" cy="413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3"/>
          <p:cNvSpPr>
            <a:spLocks noGrp="1"/>
          </p:cNvSpPr>
          <p:nvPr userDrawn="1"/>
        </p:nvSpPr>
        <p:spPr>
          <a:xfrm>
            <a:off x="1298714" y="6423934"/>
            <a:ext cx="7079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56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l"/>
            <a:r>
              <a:rPr lang="en-US" sz="1400" b="0" i="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Bruhwiler   –   USPAS   –   January 2018   –   Graphical User Interfaces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1" y="6331508"/>
            <a:ext cx="424069" cy="4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2425A-B293-4D10-957C-D8FEA8D2125B}" type="datetimeFigureOut">
              <a:rPr lang="en-US"/>
              <a:pPr>
                <a:defRPr/>
              </a:pPr>
              <a:t>1/17/2018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0C4C7-0F4E-4D08-BC67-BE5604D1E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1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3710-F8AB-6840-B03A-23D4C2B2884A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91D4-5A5D-5E4C-A157-D779421C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2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fld id="{05AAC167-D7E8-454F-A616-12CB3739E2D8}" type="datetimeFigureOut">
              <a:rPr lang="en-US"/>
              <a:pPr defTabSz="914400">
                <a:defRPr/>
              </a:pPr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fld id="{FC37517B-3432-4B28-BCE9-5811FCD8C22E}" type="slidenum">
              <a:rPr lang="en-US"/>
              <a:pPr defTabSz="9144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6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3" r:id="rId2"/>
    <p:sldLayoutId id="2147483710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spas.fnal.gov/programs/2018/odu/courses/beam-plasma-systems.shtml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iasoft/sirep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sirepo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7" Type="http://schemas.openxmlformats.org/officeDocument/2006/relationships/hyperlink" Target="https://www.w3schools.com/js/js_json.as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karma-runner.github.io/" TargetMode="External"/><Relationship Id="rId5" Type="http://schemas.openxmlformats.org/officeDocument/2006/relationships/hyperlink" Target="http://d3js.org/" TargetMode="External"/><Relationship Id="rId4" Type="http://schemas.openxmlformats.org/officeDocument/2006/relationships/hyperlink" Target="https://angularjs.org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erkzeug.pocoo.org/docs/0.10" TargetMode="External"/><Relationship Id="rId3" Type="http://schemas.openxmlformats.org/officeDocument/2006/relationships/hyperlink" Target="https://www.docker.com/" TargetMode="External"/><Relationship Id="rId7" Type="http://schemas.openxmlformats.org/officeDocument/2006/relationships/hyperlink" Target="http://jinja.pocoo.org/docs/dev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abbitmq.com/" TargetMode="External"/><Relationship Id="rId5" Type="http://schemas.openxmlformats.org/officeDocument/2006/relationships/hyperlink" Target="http://docs.celeryproject.org/" TargetMode="External"/><Relationship Id="rId10" Type="http://schemas.openxmlformats.org/officeDocument/2006/relationships/hyperlink" Target="https://github.com/yyuu/pyenv" TargetMode="External"/><Relationship Id="rId4" Type="http://schemas.openxmlformats.org/officeDocument/2006/relationships/hyperlink" Target="http://flask.pocoo.org/" TargetMode="External"/><Relationship Id="rId9" Type="http://schemas.openxmlformats.org/officeDocument/2006/relationships/hyperlink" Target="https://www.nginx.com/resources/wik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s.aps.anl.gov/manuals/elegant_latest/elegant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angular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t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riverbankcomputing.com/software/pyq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iasoft/radtra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8957" y="139146"/>
            <a:ext cx="7876574" cy="100053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USPAS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Simulation of Beam and </a:t>
            </a:r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Plasma Systems</a:t>
            </a:r>
            <a:b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Steven M. Lund, Jean-Luc Vay, Remi Lehe, Daniel Winklehner and David L. Bruhwiler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/>
        </p:nvSpPr>
        <p:spPr>
          <a:xfrm>
            <a:off x="342670" y="3544958"/>
            <a:ext cx="8542914" cy="1715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56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defTabSz="914400"/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U.S. Particle Accelerator School 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sponsored by </a:t>
            </a:r>
            <a:r>
              <a:rPr lang="en-US" sz="2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Dominion University</a:t>
            </a:r>
          </a:p>
          <a:p>
            <a:pPr defTabSz="914400">
              <a:spcBef>
                <a:spcPts val="600"/>
              </a:spcBef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http://uspas.fnal.gov/programs/2018/odu/courses/beam-plasma-systems.shtml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spcBef>
                <a:spcPts val="2400"/>
              </a:spcBef>
            </a:pPr>
            <a:r>
              <a:rPr lang="en-US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January 15-26, 2018    –    Hampton, Virginia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42670" y="2134811"/>
            <a:ext cx="8809053" cy="859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59" tIns="44437" rIns="90459" bIns="44437">
            <a:spAutoFit/>
          </a:bodyPr>
          <a:lstStyle/>
          <a:p>
            <a:pPr defTabSz="914400" eaLnBrk="0" hangingPunct="0">
              <a:spcBef>
                <a:spcPts val="12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Instructor:   David L. Bruhwiler</a:t>
            </a:r>
          </a:p>
          <a:p>
            <a:pPr defTabSz="914400" eaLnBrk="0" hangingPunct="0">
              <a:spcBef>
                <a:spcPts val="12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Contributors: P. Moeller, R. Nagler and G. Andonian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42669" y="5767115"/>
            <a:ext cx="596799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This material is based upon work supported by the U.S. Department of Energy, Office of Science, Offices of High Energy Physics and Basic Energy Sciences, under Award Number(s)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DE-SC0011237 and DE-SC0011340.</a:t>
            </a: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28" y="5682711"/>
            <a:ext cx="2803003" cy="9074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67" y="1968375"/>
            <a:ext cx="2754553" cy="535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342669" y="1558064"/>
            <a:ext cx="8542915" cy="5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914400"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Lecture:	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65245"/>
            <a:ext cx="1310754" cy="1310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5B071D-0FB1-480F-8A27-2E7A219212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08" y="2553190"/>
            <a:ext cx="2159726" cy="58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70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The Sirepo cloud computing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599122"/>
            <a:ext cx="8608944" cy="2640467"/>
          </a:xfrm>
        </p:spPr>
        <p:txBody>
          <a:bodyPr>
            <a:normAutofit/>
          </a:bodyPr>
          <a:lstStyle/>
          <a:p>
            <a:r>
              <a:rPr lang="en-US" dirty="0"/>
              <a:t>Open source, </a:t>
            </a:r>
            <a:r>
              <a:rPr lang="en-US" dirty="0">
                <a:hlinkClick r:id="rId3"/>
              </a:rPr>
              <a:t>https://github.com/radiasoft/sirepo</a:t>
            </a:r>
            <a:r>
              <a:rPr lang="en-US" dirty="0"/>
              <a:t> </a:t>
            </a:r>
          </a:p>
          <a:p>
            <a:r>
              <a:rPr lang="en-US" dirty="0"/>
              <a:t>Freely available in open beta, </a:t>
            </a:r>
            <a:r>
              <a:rPr lang="en-US" dirty="0">
                <a:hlinkClick r:id="rId4"/>
              </a:rPr>
              <a:t>https://sirepo.com</a:t>
            </a:r>
            <a:r>
              <a:rPr lang="en-US" dirty="0"/>
              <a:t> </a:t>
            </a:r>
          </a:p>
          <a:p>
            <a:r>
              <a:rPr lang="en-US" dirty="0"/>
              <a:t>Growing number of codes</a:t>
            </a:r>
          </a:p>
          <a:p>
            <a:pPr lvl="1"/>
            <a:r>
              <a:rPr lang="en-US" dirty="0"/>
              <a:t>X-ray optics:  SRW, Shadow</a:t>
            </a:r>
          </a:p>
          <a:p>
            <a:pPr lvl="1"/>
            <a:r>
              <a:rPr lang="en-US" dirty="0"/>
              <a:t>Particle accelerators:  elegant, Warp (special cases), more on the way</a:t>
            </a:r>
          </a:p>
          <a:p>
            <a:r>
              <a:rPr lang="en-US" dirty="0"/>
              <a:t>Growing number of users</a:t>
            </a:r>
          </a:p>
          <a:p>
            <a:pPr lvl="1"/>
            <a:r>
              <a:rPr lang="en-US" dirty="0"/>
              <a:t>independent servers at </a:t>
            </a:r>
            <a:r>
              <a:rPr lang="en-US" dirty="0">
                <a:solidFill>
                  <a:schemeClr val="tx1"/>
                </a:solidFill>
              </a:rPr>
              <a:t>BNL/NSLS-II</a:t>
            </a:r>
            <a:r>
              <a:rPr lang="en-US" dirty="0"/>
              <a:t>,   </a:t>
            </a:r>
            <a:r>
              <a:rPr lang="en-US" dirty="0">
                <a:solidFill>
                  <a:schemeClr val="tx1"/>
                </a:solidFill>
              </a:rPr>
              <a:t>LBNL/ALS</a:t>
            </a:r>
            <a:r>
              <a:rPr lang="en-US" dirty="0"/>
              <a:t>   and   </a:t>
            </a:r>
            <a:r>
              <a:rPr lang="en-US" dirty="0">
                <a:solidFill>
                  <a:schemeClr val="tx1"/>
                </a:solidFill>
              </a:rPr>
              <a:t>PSI/ETH Zurich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about 100 users visit the open beta site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F98D3-B6E7-4A7A-B868-990F317DC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61" y="3195199"/>
            <a:ext cx="7375912" cy="32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Sirepo:  in-browser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599122"/>
            <a:ext cx="8608944" cy="5592672"/>
          </a:xfrm>
        </p:spPr>
        <p:txBody>
          <a:bodyPr>
            <a:normAutofit/>
          </a:bodyPr>
          <a:lstStyle/>
          <a:p>
            <a:pPr>
              <a:buSzPts val="2400"/>
            </a:pPr>
            <a:r>
              <a:rPr lang="en-US" sz="2000" i="1" dirty="0">
                <a:solidFill>
                  <a:srgbClr val="000000"/>
                </a:solidFill>
              </a:rPr>
              <a:t>HTML5 (including JavaScript, CSS3, SVG, etc.)</a:t>
            </a:r>
          </a:p>
          <a:p>
            <a:pPr lvl="1">
              <a:buSzPts val="2000"/>
            </a:pPr>
            <a:r>
              <a:rPr lang="en-US" i="1" u="sng" dirty="0">
                <a:solidFill>
                  <a:srgbClr val="005CA5"/>
                </a:solidFill>
              </a:rPr>
              <a:t>https://en.wikipedia.org/wiki/HTML5</a:t>
            </a:r>
            <a:r>
              <a:rPr lang="en-US" i="1" dirty="0">
                <a:solidFill>
                  <a:srgbClr val="005CA5"/>
                </a:solidFill>
              </a:rPr>
              <a:t> </a:t>
            </a:r>
          </a:p>
          <a:p>
            <a:pPr lvl="2"/>
            <a:endParaRPr lang="en-US" i="1" dirty="0">
              <a:solidFill>
                <a:srgbClr val="005CA5"/>
              </a:solidFill>
            </a:endParaRPr>
          </a:p>
          <a:p>
            <a:pPr>
              <a:buSzPts val="2400"/>
            </a:pPr>
            <a:r>
              <a:rPr lang="en-US" sz="2000" i="1" dirty="0">
                <a:solidFill>
                  <a:srgbClr val="000000"/>
                </a:solidFill>
              </a:rPr>
              <a:t>Bootstrap,     </a:t>
            </a:r>
            <a:r>
              <a:rPr lang="en-US" i="1" dirty="0">
                <a:solidFill>
                  <a:srgbClr val="000000"/>
                </a:solidFill>
                <a:hlinkClick r:id="rId3"/>
              </a:rPr>
              <a:t>http://getbootstrap.com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endParaRPr lang="en-US" sz="2000" i="1" dirty="0">
              <a:solidFill>
                <a:srgbClr val="000000"/>
              </a:solidFill>
            </a:endParaRPr>
          </a:p>
          <a:p>
            <a:pPr lvl="1">
              <a:buSzPts val="2000"/>
            </a:pPr>
            <a:r>
              <a:rPr lang="en-US" i="1" dirty="0">
                <a:solidFill>
                  <a:srgbClr val="005CA5"/>
                </a:solidFill>
              </a:rPr>
              <a:t>fundamental for cross-platform web applications</a:t>
            </a:r>
          </a:p>
          <a:p>
            <a:pPr lvl="2"/>
            <a:endParaRPr lang="en-US" i="1" dirty="0">
              <a:solidFill>
                <a:srgbClr val="005CA5"/>
              </a:solidFill>
            </a:endParaRPr>
          </a:p>
          <a:p>
            <a:pPr>
              <a:buSzPts val="2400"/>
            </a:pPr>
            <a:r>
              <a:rPr lang="en-US" sz="2000" i="1" dirty="0">
                <a:solidFill>
                  <a:srgbClr val="000000"/>
                </a:solidFill>
              </a:rPr>
              <a:t>AngularJS,    </a:t>
            </a:r>
            <a:r>
              <a:rPr lang="en-US" sz="2000" i="1" dirty="0">
                <a:solidFill>
                  <a:srgbClr val="000000"/>
                </a:solidFill>
                <a:hlinkClick r:id="rId4"/>
              </a:rPr>
              <a:t>https://angularjs.org</a:t>
            </a:r>
            <a:r>
              <a:rPr lang="en-US" sz="2000" i="1" dirty="0">
                <a:solidFill>
                  <a:srgbClr val="000000"/>
                </a:solidFill>
              </a:rPr>
              <a:t> </a:t>
            </a:r>
          </a:p>
          <a:p>
            <a:pPr lvl="1">
              <a:buSzPts val="2000"/>
            </a:pPr>
            <a:r>
              <a:rPr lang="en-US" i="1" dirty="0">
                <a:solidFill>
                  <a:srgbClr val="005CA5"/>
                </a:solidFill>
              </a:rPr>
              <a:t>model–view–whatever (MV *) architecture, components</a:t>
            </a:r>
          </a:p>
          <a:p>
            <a:pPr lvl="2"/>
            <a:endParaRPr lang="en-US" i="1" dirty="0">
              <a:solidFill>
                <a:srgbClr val="005CA5"/>
              </a:solidFill>
            </a:endParaRPr>
          </a:p>
          <a:p>
            <a:pPr>
              <a:buSzPts val="2400"/>
            </a:pPr>
            <a:r>
              <a:rPr lang="nl-NL" sz="2000" i="1" dirty="0">
                <a:solidFill>
                  <a:srgbClr val="000000"/>
                </a:solidFill>
              </a:rPr>
              <a:t>D3.js,             </a:t>
            </a:r>
            <a:r>
              <a:rPr lang="nl-NL" sz="2000" i="1" dirty="0">
                <a:solidFill>
                  <a:srgbClr val="000000"/>
                </a:solidFill>
                <a:hlinkClick r:id="rId5"/>
              </a:rPr>
              <a:t>http://d3js.org</a:t>
            </a:r>
            <a:r>
              <a:rPr lang="nl-NL" sz="2000" i="1" dirty="0">
                <a:solidFill>
                  <a:srgbClr val="000000"/>
                </a:solidFill>
              </a:rPr>
              <a:t> </a:t>
            </a:r>
          </a:p>
          <a:p>
            <a:pPr lvl="1">
              <a:buSzPts val="2000"/>
            </a:pPr>
            <a:r>
              <a:rPr lang="en-US" i="1" dirty="0">
                <a:solidFill>
                  <a:srgbClr val="005CA5"/>
                </a:solidFill>
              </a:rPr>
              <a:t>interactive plots, data-driven transformations</a:t>
            </a:r>
          </a:p>
          <a:p>
            <a:pPr lvl="2"/>
            <a:endParaRPr lang="en-US" i="1" dirty="0">
              <a:solidFill>
                <a:srgbClr val="005CA5"/>
              </a:solidFill>
            </a:endParaRPr>
          </a:p>
          <a:p>
            <a:pPr>
              <a:buSzPts val="2400"/>
            </a:pPr>
            <a:r>
              <a:rPr lang="fi-FI" sz="2000" i="1" dirty="0">
                <a:solidFill>
                  <a:srgbClr val="000000"/>
                </a:solidFill>
              </a:rPr>
              <a:t>Karma,         </a:t>
            </a:r>
            <a:r>
              <a:rPr lang="fi-FI" sz="2000" i="1" dirty="0">
                <a:solidFill>
                  <a:srgbClr val="000000"/>
                </a:solidFill>
                <a:hlinkClick r:id="rId6"/>
              </a:rPr>
              <a:t>http://karma-runner.github.io</a:t>
            </a:r>
            <a:r>
              <a:rPr lang="fi-FI" sz="2000" i="1" dirty="0">
                <a:solidFill>
                  <a:srgbClr val="000000"/>
                </a:solidFill>
              </a:rPr>
              <a:t> </a:t>
            </a:r>
          </a:p>
          <a:p>
            <a:pPr lvl="1">
              <a:buSzPts val="2000"/>
            </a:pPr>
            <a:r>
              <a:rPr lang="en-US" i="1" dirty="0">
                <a:solidFill>
                  <a:srgbClr val="005CA5"/>
                </a:solidFill>
              </a:rPr>
              <a:t>testing framework for browser-based applications</a:t>
            </a:r>
          </a:p>
          <a:p>
            <a:pPr lvl="3">
              <a:buSzPts val="2000"/>
            </a:pPr>
            <a:endParaRPr lang="en-US" i="1" dirty="0"/>
          </a:p>
          <a:p>
            <a:pPr>
              <a:buSzPts val="2000"/>
            </a:pPr>
            <a:r>
              <a:rPr lang="en-US" i="1" dirty="0"/>
              <a:t>JSON,             </a:t>
            </a:r>
            <a:r>
              <a:rPr lang="en-US" i="1" dirty="0">
                <a:hlinkClick r:id="rId7"/>
              </a:rPr>
              <a:t>https://www.w3schools.com/js/js_json.asp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>
                <a:solidFill>
                  <a:srgbClr val="005CA5"/>
                </a:solidFill>
              </a:rPr>
              <a:t>JavaScript Object Notation – lightweight data-interchange format</a:t>
            </a:r>
          </a:p>
        </p:txBody>
      </p:sp>
    </p:spTree>
    <p:extLst>
      <p:ext uri="{BB962C8B-B14F-4D97-AF65-F5344CB8AC3E}">
        <p14:creationId xmlns:p14="http://schemas.microsoft.com/office/powerpoint/2010/main" val="44190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Sirepo:  server-side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599122"/>
            <a:ext cx="8608944" cy="5592672"/>
          </a:xfrm>
        </p:spPr>
        <p:txBody>
          <a:bodyPr>
            <a:normAutofit/>
          </a:bodyPr>
          <a:lstStyle/>
          <a:p>
            <a:pPr>
              <a:buSzPts val="2000"/>
            </a:pPr>
            <a:r>
              <a:rPr lang="en-US" i="1" dirty="0"/>
              <a:t>Docker         </a:t>
            </a:r>
            <a:r>
              <a:rPr lang="en-US" i="1" dirty="0">
                <a:hlinkClick r:id="rId3"/>
              </a:rPr>
              <a:t>https://www.docker.com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enables rapid deployment of applications to the cloud</a:t>
            </a:r>
          </a:p>
          <a:p>
            <a:pPr>
              <a:buSzPts val="2000"/>
            </a:pPr>
            <a:r>
              <a:rPr lang="en-US" i="1" dirty="0"/>
              <a:t>Flask             </a:t>
            </a:r>
            <a:r>
              <a:rPr lang="en-US" i="1" dirty="0">
                <a:hlinkClick r:id="rId4"/>
              </a:rPr>
              <a:t>http://flask.pocoo.org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lightweight framework for web development with Python</a:t>
            </a:r>
          </a:p>
          <a:p>
            <a:pPr>
              <a:buSzPts val="2000"/>
            </a:pPr>
            <a:r>
              <a:rPr lang="en-US" i="1" dirty="0"/>
              <a:t>Celery          </a:t>
            </a:r>
            <a:r>
              <a:rPr lang="en-US" i="1" dirty="0">
                <a:hlinkClick r:id="rId5"/>
              </a:rPr>
              <a:t>http://docs.celeryproject.org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task manager</a:t>
            </a:r>
          </a:p>
          <a:p>
            <a:pPr>
              <a:buSzPts val="2000"/>
            </a:pPr>
            <a:r>
              <a:rPr lang="en-US" i="1" dirty="0"/>
              <a:t>RabbitMQ    </a:t>
            </a:r>
            <a:r>
              <a:rPr lang="en-US" i="1" dirty="0">
                <a:hlinkClick r:id="rId6"/>
              </a:rPr>
              <a:t>https://www.rabbitmq.com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message broker</a:t>
            </a:r>
          </a:p>
          <a:p>
            <a:pPr>
              <a:buSzPts val="2000"/>
            </a:pPr>
            <a:r>
              <a:rPr lang="en-US" i="1" dirty="0"/>
              <a:t>Jinja             </a:t>
            </a:r>
            <a:r>
              <a:rPr lang="en-US" i="1" dirty="0">
                <a:hlinkClick r:id="rId7"/>
              </a:rPr>
              <a:t>http://jinja.pocoo.org/docs/dev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secure and widely used templating language for Python</a:t>
            </a:r>
          </a:p>
          <a:p>
            <a:pPr>
              <a:buSzPts val="2000"/>
            </a:pPr>
            <a:r>
              <a:rPr lang="en-US" i="1" dirty="0"/>
              <a:t>Werkzeug    </a:t>
            </a:r>
            <a:r>
              <a:rPr lang="en-US" i="1" dirty="0">
                <a:hlinkClick r:id="rId8"/>
              </a:rPr>
              <a:t>http://werkzeug.pocoo.org/docs/0.10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Python utility library, compliant with the WSGI standard</a:t>
            </a:r>
          </a:p>
          <a:p>
            <a:pPr>
              <a:buSzPts val="2000"/>
            </a:pPr>
            <a:r>
              <a:rPr lang="en-US" i="1" dirty="0"/>
              <a:t>Nginx           </a:t>
            </a:r>
            <a:r>
              <a:rPr lang="en-US" i="1" dirty="0">
                <a:hlinkClick r:id="rId9"/>
              </a:rPr>
              <a:t>https://www.nginx.com/resources/wiki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HTTP server &amp; proxy; scalable event-driven architecture</a:t>
            </a:r>
          </a:p>
          <a:p>
            <a:pPr>
              <a:buSzPts val="2000"/>
            </a:pPr>
            <a:r>
              <a:rPr lang="en-US" i="1" dirty="0"/>
              <a:t>Pyenv          </a:t>
            </a:r>
            <a:r>
              <a:rPr lang="en-US" i="1" dirty="0">
                <a:hlinkClick r:id="rId10"/>
              </a:rPr>
              <a:t>https://github.com/yyuu/pyenv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Python version management, multiple versions</a:t>
            </a:r>
          </a:p>
          <a:p>
            <a:pPr lvl="1">
              <a:buSzPts val="2000"/>
            </a:pPr>
            <a:endParaRPr lang="en-US" i="1" dirty="0">
              <a:solidFill>
                <a:srgbClr val="005C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14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72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Class discussion: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81FF26-7AD5-4767-AF65-A27F1769E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16" y="827314"/>
            <a:ext cx="8669383" cy="5364480"/>
          </a:xfrm>
        </p:spPr>
        <p:txBody>
          <a:bodyPr>
            <a:normAutofit/>
          </a:bodyPr>
          <a:lstStyle/>
          <a:p>
            <a:r>
              <a:rPr lang="en-US" sz="1800" i="0" dirty="0"/>
              <a:t>Any questions at this point?</a:t>
            </a:r>
          </a:p>
          <a:p>
            <a:pPr lvl="1"/>
            <a:endParaRPr lang="en-US" i="0" dirty="0"/>
          </a:p>
          <a:p>
            <a:r>
              <a:rPr lang="en-US" dirty="0"/>
              <a:t>How does cloud computing help with ease of use?</a:t>
            </a:r>
          </a:p>
          <a:p>
            <a:pPr lvl="1"/>
            <a:endParaRPr lang="en-US" dirty="0"/>
          </a:p>
          <a:p>
            <a:r>
              <a:rPr lang="en-US" dirty="0"/>
              <a:t>How does cloud computing help with software sustainability?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5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348AD0-F940-489B-A0AB-9D92F481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94"/>
            <a:ext cx="9144000" cy="68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D66DD-6F37-43F4-9B66-638FC4F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" y="0"/>
            <a:ext cx="9126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4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D0D7E5-62BD-4980-A44F-FDA5EE7C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" y="0"/>
            <a:ext cx="9118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6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E1704-5C96-49AD-829B-C01C6209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" y="0"/>
            <a:ext cx="910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F283D8-0A11-4326-95E4-DBD377618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3"/>
            <a:ext cx="9144000" cy="68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D49F9C-83B0-4D1F-91FB-CB3C0B62F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" y="0"/>
            <a:ext cx="9132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775063"/>
            <a:ext cx="8608944" cy="5521232"/>
          </a:xfrm>
        </p:spPr>
        <p:txBody>
          <a:bodyPr>
            <a:normAutofit/>
          </a:bodyPr>
          <a:lstStyle/>
          <a:p>
            <a:r>
              <a:rPr lang="en-US" dirty="0"/>
              <a:t>Graphical User Interfaces (GUI)</a:t>
            </a:r>
          </a:p>
          <a:p>
            <a:pPr lvl="1"/>
            <a:r>
              <a:rPr lang="en-US" dirty="0"/>
              <a:t>understand some principles of user interface (UI) design</a:t>
            </a:r>
          </a:p>
          <a:p>
            <a:pPr lvl="1"/>
            <a:r>
              <a:rPr lang="en-US" i="0" dirty="0"/>
              <a:t>appreciate the difficulties associated with desktop GUIs</a:t>
            </a:r>
          </a:p>
          <a:p>
            <a:pPr lvl="1"/>
            <a:r>
              <a:rPr lang="en-US" i="0" dirty="0"/>
              <a:t>consider some aspects of “software sustainability”</a:t>
            </a:r>
          </a:p>
          <a:p>
            <a:pPr lvl="2"/>
            <a:endParaRPr lang="en-US" i="0" dirty="0"/>
          </a:p>
          <a:p>
            <a:r>
              <a:rPr lang="en-US" dirty="0"/>
              <a:t>Understand what’s meant by “cloud computing”</a:t>
            </a:r>
          </a:p>
          <a:p>
            <a:pPr lvl="1"/>
            <a:r>
              <a:rPr lang="en-US" dirty="0"/>
              <a:t>Why this is helpful for “computational reproducibility”</a:t>
            </a:r>
          </a:p>
          <a:p>
            <a:pPr lvl="1"/>
            <a:r>
              <a:rPr lang="en-US" dirty="0"/>
              <a:t>Other benefits it can provide, like easy collaboration</a:t>
            </a:r>
          </a:p>
          <a:p>
            <a:pPr lvl="2"/>
            <a:endParaRPr lang="en-US" i="0" dirty="0"/>
          </a:p>
          <a:p>
            <a:r>
              <a:rPr lang="en-US" dirty="0"/>
              <a:t>Learn a little about the elegant code from ANL</a:t>
            </a: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M. Borland, “elegant: A Flexible SDDS-Compliant Code for Accelerator Simulation,” Advanced Photon Source LS-287 (2000).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Y. Wang and M. Borland, “Pelegant: A Parallel Accelerator Simulation Code for Electron Generation and Tracking,” AIP Conf. Proc. 877, 241 (2006).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hlinkClick r:id="rId3"/>
              </a:rPr>
              <a:t>https://ops.aps.anl.gov/manuals/elegant_latest/elegant.html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</a:p>
          <a:p>
            <a:pPr lvl="2"/>
            <a:endParaRPr lang="en-US" dirty="0"/>
          </a:p>
          <a:p>
            <a:r>
              <a:rPr lang="en-US" dirty="0"/>
              <a:t>Become familiar with Sirepo/elegant</a:t>
            </a:r>
          </a:p>
          <a:p>
            <a:pPr lvl="1"/>
            <a:r>
              <a:rPr lang="en-US" dirty="0"/>
              <a:t>a browser-based GUI</a:t>
            </a:r>
          </a:p>
        </p:txBody>
      </p:sp>
    </p:spTree>
    <p:extLst>
      <p:ext uri="{BB962C8B-B14F-4D97-AF65-F5344CB8AC3E}">
        <p14:creationId xmlns:p14="http://schemas.microsoft.com/office/powerpoint/2010/main" val="1148129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DD62C-D309-4B41-AFE5-E04F4C75D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"/>
            <a:ext cx="9144000" cy="68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95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3881A-6B5A-4346-8B6F-8CDA1167F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" y="0"/>
            <a:ext cx="9103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59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78055A-A521-49E8-BA98-6BD23EA6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2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12183-CECD-4739-B714-993D5F905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" y="0"/>
            <a:ext cx="913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0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1B388-C6F6-4535-B070-76716854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94"/>
            <a:ext cx="9144000" cy="68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C86B29-EBF5-4C55-8296-22FC70BC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46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9827F9-DFB4-428A-9D8F-C1740341F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7"/>
            <a:ext cx="9144000" cy="68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94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727441-5E71-4A2A-873A-D7E4397E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4"/>
            <a:ext cx="9144000" cy="68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12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78EEF-2185-4D1C-9A3F-B8ABECCAF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9" y="0"/>
            <a:ext cx="9115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60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65DA17-0C31-466E-BDFA-2E438AEC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2"/>
            <a:ext cx="9144000" cy="68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3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909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Separate  </a:t>
            </a:r>
            <a:r>
              <a:rPr lang="en-US" b="0" i="0" dirty="0">
                <a:latin typeface="Courier New" panose="02070309020205020404" pitchFamily="49" charset="0"/>
                <a:cs typeface="Courier New" panose="02070309020205020404" pitchFamily="49" charset="0"/>
              </a:rPr>
              <a:t>Physics</a:t>
            </a:r>
            <a:r>
              <a:rPr lang="en-US" dirty="0"/>
              <a:t>  from  </a:t>
            </a:r>
            <a:r>
              <a:rPr lang="en-US" b="0" i="0" dirty="0"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dirty="0"/>
              <a:t>  from  </a:t>
            </a:r>
            <a:r>
              <a:rPr lang="en-US" b="0" i="0" dirty="0"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775056"/>
            <a:ext cx="8608944" cy="696687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sz="1800" i="0" dirty="0"/>
              <a:t>ommonly referred to as model-view-controller (MVC)</a:t>
            </a:r>
          </a:p>
        </p:txBody>
      </p:sp>
      <p:pic>
        <p:nvPicPr>
          <p:cNvPr id="1026" name="Picture 2" descr="https://www.beyondjava.net/blog/images/mvw/MVC.png">
            <a:extLst>
              <a:ext uri="{FF2B5EF4-FFF2-40B4-BE49-F238E27FC236}">
                <a16:creationId xmlns:a16="http://schemas.microsoft.com/office/drawing/2014/main" id="{2FC7E903-E5E0-4449-A93D-280723BD4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3" y="1505464"/>
            <a:ext cx="8186057" cy="463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56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8113F-8A81-4CAA-A53B-BC8452F4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94"/>
            <a:ext cx="9144000" cy="68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5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3019F4-8116-46CD-8A58-9D152230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" y="0"/>
            <a:ext cx="9138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9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The accelerator design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775063"/>
            <a:ext cx="8608944" cy="5521232"/>
          </a:xfrm>
        </p:spPr>
        <p:txBody>
          <a:bodyPr>
            <a:normAutofit/>
          </a:bodyPr>
          <a:lstStyle/>
          <a:p>
            <a:r>
              <a:rPr lang="en-US" dirty="0"/>
              <a:t>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FD9B6-06E6-4AA5-9B1E-1D0D1DB4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" y="3426384"/>
            <a:ext cx="9144000" cy="27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58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0385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62150"/>
            <a:ext cx="8839200" cy="5441932"/>
          </a:xfrm>
        </p:spPr>
        <p:txBody>
          <a:bodyPr>
            <a:normAutofit/>
          </a:bodyPr>
          <a:lstStyle/>
          <a:p>
            <a:r>
              <a:rPr lang="en-US" dirty="0"/>
              <a:t>Any final questions regarding the material in this lecture?</a:t>
            </a:r>
          </a:p>
          <a:p>
            <a:endParaRPr lang="en-US" dirty="0"/>
          </a:p>
          <a:p>
            <a:r>
              <a:rPr lang="en-US" dirty="0"/>
              <a:t>Have you ever used elegant?</a:t>
            </a:r>
          </a:p>
          <a:p>
            <a:pPr lvl="1"/>
            <a:r>
              <a:rPr lang="en-US" dirty="0"/>
              <a:t>If yes, then what application did you address?</a:t>
            </a:r>
          </a:p>
          <a:p>
            <a:pPr lvl="1"/>
            <a:r>
              <a:rPr lang="en-US" dirty="0"/>
              <a:t>If no, then do you think it could be useful to your work in the future?</a:t>
            </a:r>
          </a:p>
          <a:p>
            <a:endParaRPr lang="en-US" dirty="0"/>
          </a:p>
          <a:p>
            <a:r>
              <a:rPr lang="en-US" dirty="0"/>
              <a:t>In the Computer Lab this afternoon, we will…</a:t>
            </a:r>
          </a:p>
          <a:p>
            <a:pPr lvl="1"/>
            <a:r>
              <a:rPr lang="en-US" dirty="0"/>
              <a:t>go through a demo of using Sirepo/elegant</a:t>
            </a:r>
          </a:p>
        </p:txBody>
      </p:sp>
    </p:spTree>
    <p:extLst>
      <p:ext uri="{BB962C8B-B14F-4D97-AF65-F5344CB8AC3E}">
        <p14:creationId xmlns:p14="http://schemas.microsoft.com/office/powerpoint/2010/main" val="12542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83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MVC </a:t>
            </a:r>
            <a:r>
              <a:rPr lang="en-US" dirty="0">
                <a:sym typeface="Wingdings" panose="05000000000000000000" pitchFamily="2" charset="2"/>
              </a:rPr>
              <a:t>has become   </a:t>
            </a:r>
            <a:r>
              <a:rPr lang="en-US" i="0" dirty="0">
                <a:sym typeface="Wingdings" panose="05000000000000000000" pitchFamily="2" charset="2"/>
              </a:rPr>
              <a:t>Model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0" i="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–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0" dirty="0">
                <a:sym typeface="Wingdings" panose="05000000000000000000" pitchFamily="2" charset="2"/>
              </a:rPr>
              <a:t>View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0" i="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–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Whatever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594268"/>
            <a:ext cx="8608944" cy="696687"/>
          </a:xfrm>
        </p:spPr>
        <p:txBody>
          <a:bodyPr>
            <a:normAutofit/>
          </a:bodyPr>
          <a:lstStyle/>
          <a:p>
            <a:r>
              <a:rPr lang="en-US" sz="1800" i="0" dirty="0"/>
              <a:t>The reality of modern UI</a:t>
            </a:r>
            <a:r>
              <a:rPr lang="en-US" dirty="0"/>
              <a:t>’s is complicated</a:t>
            </a:r>
          </a:p>
          <a:p>
            <a:pPr lvl="1"/>
            <a:r>
              <a:rPr lang="en-US" i="0" dirty="0"/>
              <a:t>JavaScript library AngularJS is advances the MV* concept</a:t>
            </a:r>
          </a:p>
        </p:txBody>
      </p:sp>
      <p:pic>
        <p:nvPicPr>
          <p:cNvPr id="2050" name="Picture 2" descr="https://www.beyondjava.net/blog/images/mvw/MVP.png">
            <a:extLst>
              <a:ext uri="{FF2B5EF4-FFF2-40B4-BE49-F238E27FC236}">
                <a16:creationId xmlns:a16="http://schemas.microsoft.com/office/drawing/2014/main" id="{E80D1590-A5B0-4F75-A280-E31E557C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1" y="1290955"/>
            <a:ext cx="3984434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beyondjava.net/blog/images/mvw/MVP2.png">
            <a:extLst>
              <a:ext uri="{FF2B5EF4-FFF2-40B4-BE49-F238E27FC236}">
                <a16:creationId xmlns:a16="http://schemas.microsoft.com/office/drawing/2014/main" id="{B30CDD9F-E925-4D1D-947E-1006D67F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792" y="1290955"/>
            <a:ext cx="4572000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beyondjava.net/blog/images/mvw/MVVM.png">
            <a:extLst>
              <a:ext uri="{FF2B5EF4-FFF2-40B4-BE49-F238E27FC236}">
                <a16:creationId xmlns:a16="http://schemas.microsoft.com/office/drawing/2014/main" id="{F3F14A3A-553A-484C-9A6B-80FC26C17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1" y="3883062"/>
            <a:ext cx="3984434" cy="23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beyondjava.net/blog/images/mvw/BeyondJavaMVC.png">
            <a:extLst>
              <a:ext uri="{FF2B5EF4-FFF2-40B4-BE49-F238E27FC236}">
                <a16:creationId xmlns:a16="http://schemas.microsoft.com/office/drawing/2014/main" id="{14EF37BD-9B1F-4313-A5B5-3457797B5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792" y="3852497"/>
            <a:ext cx="4572000" cy="234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CD3482-3165-4C58-AF25-5DE089681124}"/>
              </a:ext>
            </a:extLst>
          </p:cNvPr>
          <p:cNvSpPr txBox="1"/>
          <p:nvPr/>
        </p:nvSpPr>
        <p:spPr>
          <a:xfrm>
            <a:off x="6958149" y="832600"/>
            <a:ext cx="16131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7013" indent="-227013">
              <a:spcBef>
                <a:spcPts val="3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https://angularjs.org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Why do we end up with Cross-platform GUIs?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775063"/>
            <a:ext cx="8608944" cy="5521232"/>
          </a:xfrm>
        </p:spPr>
        <p:txBody>
          <a:bodyPr>
            <a:normAutofit/>
          </a:bodyPr>
          <a:lstStyle/>
          <a:p>
            <a:r>
              <a:rPr lang="en-US" dirty="0"/>
              <a:t>GUI used to imply “desktop application”</a:t>
            </a:r>
          </a:p>
          <a:p>
            <a:pPr lvl="1"/>
            <a:r>
              <a:rPr lang="en-US" dirty="0"/>
              <a:t>still does in for some people</a:t>
            </a:r>
          </a:p>
          <a:p>
            <a:pPr lvl="1"/>
            <a:r>
              <a:rPr lang="en-US" dirty="0"/>
              <a:t>Windows-only   </a:t>
            </a:r>
            <a:r>
              <a:rPr lang="en-US" dirty="0">
                <a:solidFill>
                  <a:schemeClr val="tx1"/>
                </a:solidFill>
              </a:rPr>
              <a:t>vs</a:t>
            </a:r>
            <a:r>
              <a:rPr lang="en-US" dirty="0"/>
              <a:t>   Linux-only   </a:t>
            </a:r>
            <a:r>
              <a:rPr lang="en-US" dirty="0">
                <a:solidFill>
                  <a:schemeClr val="tx1"/>
                </a:solidFill>
              </a:rPr>
              <a:t>vs</a:t>
            </a:r>
            <a:r>
              <a:rPr lang="en-US" dirty="0"/>
              <a:t>   Linux &amp; MacOS   </a:t>
            </a:r>
            <a:r>
              <a:rPr lang="en-US" dirty="0">
                <a:solidFill>
                  <a:schemeClr val="tx1"/>
                </a:solidFill>
              </a:rPr>
              <a:t>vs</a:t>
            </a:r>
            <a:r>
              <a:rPr lang="en-US" dirty="0"/>
              <a:t>   Mac-only</a:t>
            </a:r>
          </a:p>
          <a:p>
            <a:pPr lvl="1"/>
            <a:r>
              <a:rPr lang="en-US" dirty="0"/>
              <a:t>there is immediate frustration from users</a:t>
            </a:r>
          </a:p>
          <a:p>
            <a:pPr lvl="2"/>
            <a:r>
              <a:rPr lang="en-US" dirty="0"/>
              <a:t>strong pressure to support multiple platforms</a:t>
            </a:r>
          </a:p>
          <a:p>
            <a:pPr lvl="2"/>
            <a:endParaRPr lang="en-US" dirty="0"/>
          </a:p>
          <a:p>
            <a:r>
              <a:rPr lang="en-US" dirty="0"/>
              <a:t>The Qt application and UI framework is a popular solution</a:t>
            </a:r>
          </a:p>
          <a:p>
            <a:pPr lvl="1"/>
            <a:r>
              <a:rPr lang="en-US" dirty="0"/>
              <a:t>cross-platform C/C++ GUI toolkit, </a:t>
            </a:r>
            <a:r>
              <a:rPr lang="en-GB" dirty="0">
                <a:hlinkClick r:id="rId3"/>
              </a:rPr>
              <a:t>http://www.qt.io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Python bindings, </a:t>
            </a:r>
            <a:r>
              <a:rPr lang="en-GB" dirty="0">
                <a:hlinkClick r:id="rId4"/>
              </a:rPr>
              <a:t>http://riverbankcomputing.com/software/pyqt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there are a number of competing open source options</a:t>
            </a:r>
          </a:p>
          <a:p>
            <a:pPr lvl="2"/>
            <a:endParaRPr lang="en-GB" dirty="0"/>
          </a:p>
          <a:p>
            <a:r>
              <a:rPr lang="en-GB" dirty="0"/>
              <a:t>It’s expensive to develop &amp; maintain a cross-platform application</a:t>
            </a:r>
          </a:p>
          <a:p>
            <a:pPr lvl="1"/>
            <a:r>
              <a:rPr lang="en-GB" dirty="0"/>
              <a:t>Qt / Python help a lot, but do not solve the problem</a:t>
            </a:r>
          </a:p>
          <a:p>
            <a:pPr lvl="1"/>
            <a:r>
              <a:rPr lang="en-GB" dirty="0"/>
              <a:t>see slide #8 of the “computational reproducibility” lecture</a:t>
            </a:r>
          </a:p>
          <a:p>
            <a:pPr lvl="2"/>
            <a:r>
              <a:rPr lang="en-US" dirty="0"/>
              <a:t>Python 2.7.x code is not always compatible with Python 3.x code</a:t>
            </a:r>
          </a:p>
          <a:p>
            <a:pPr lvl="2"/>
            <a:r>
              <a:rPr lang="en-US" dirty="0"/>
              <a:t>32 bit and 64 bit versions of Python are incompatible</a:t>
            </a:r>
          </a:p>
          <a:p>
            <a:pPr lvl="2"/>
            <a:r>
              <a:rPr lang="en-US" dirty="0"/>
              <a:t>open source library projects issue frequent releases </a:t>
            </a:r>
          </a:p>
          <a:p>
            <a:pPr lvl="2"/>
            <a:r>
              <a:rPr lang="en-US" dirty="0"/>
              <a:t>underlying physics application may not be robustly cross-platform</a:t>
            </a:r>
          </a:p>
        </p:txBody>
      </p:sp>
    </p:spTree>
    <p:extLst>
      <p:ext uri="{BB962C8B-B14F-4D97-AF65-F5344CB8AC3E}">
        <p14:creationId xmlns:p14="http://schemas.microsoft.com/office/powerpoint/2010/main" val="3396814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Why so few GUIs for particle accelerator codes?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618301"/>
            <a:ext cx="8608944" cy="5521232"/>
          </a:xfrm>
        </p:spPr>
        <p:txBody>
          <a:bodyPr>
            <a:normAutofit/>
          </a:bodyPr>
          <a:lstStyle/>
          <a:p>
            <a:r>
              <a:rPr lang="en-US" dirty="0"/>
              <a:t>There are definitely some, but…</a:t>
            </a:r>
          </a:p>
          <a:p>
            <a:pPr lvl="1"/>
            <a:r>
              <a:rPr lang="en-US" dirty="0"/>
              <a:t>how many particle accelerator codes are there?     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Many</a:t>
            </a:r>
          </a:p>
          <a:p>
            <a:pPr lvl="1"/>
            <a:r>
              <a:rPr lang="en-US" dirty="0"/>
              <a:t>how many users are there for each code?  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so many</a:t>
            </a:r>
          </a:p>
          <a:p>
            <a:pPr lvl="1"/>
            <a:r>
              <a:rPr lang="en-US" dirty="0"/>
              <a:t>how many OS’s are used by each subset?  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Probably  3</a:t>
            </a:r>
          </a:p>
          <a:p>
            <a:r>
              <a:rPr lang="en-US" dirty="0"/>
              <a:t>Too expensive to support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 GUIs on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platforms</a:t>
            </a:r>
          </a:p>
          <a:p>
            <a:pPr lvl="1"/>
            <a:r>
              <a:rPr lang="en-US" dirty="0"/>
              <a:t>only of order  N</a:t>
            </a:r>
            <a:r>
              <a:rPr lang="en-US" baseline="-25000" dirty="0"/>
              <a:t>total</a:t>
            </a:r>
            <a:r>
              <a:rPr lang="en-US" dirty="0"/>
              <a:t> / (3 * M) users for each instance</a:t>
            </a:r>
          </a:p>
          <a:p>
            <a:pPr lvl="1"/>
            <a:r>
              <a:rPr lang="en-US" dirty="0"/>
              <a:t>even if you get someone else to pay the cost, is it worth it?</a:t>
            </a:r>
          </a:p>
          <a:p>
            <a:pPr lvl="1"/>
            <a:r>
              <a:rPr lang="en-US" dirty="0"/>
              <a:t>question of software sustainability</a:t>
            </a:r>
          </a:p>
          <a:p>
            <a:r>
              <a:rPr lang="en-US" dirty="0"/>
              <a:t>Also, code development teams are busy and under-funded</a:t>
            </a:r>
          </a:p>
          <a:p>
            <a:pPr lvl="1"/>
            <a:r>
              <a:rPr lang="en-US" dirty="0"/>
              <a:t>they will not modify their code to support GUI development efforts</a:t>
            </a:r>
          </a:p>
          <a:p>
            <a:pPr lvl="1"/>
            <a:r>
              <a:rPr lang="en-US" dirty="0"/>
              <a:t>any code/GUI coupling must be very loose</a:t>
            </a:r>
          </a:p>
          <a:p>
            <a:pPr lvl="1"/>
            <a:r>
              <a:rPr lang="en-US" dirty="0"/>
              <a:t>all burden is on the GUI developer to support file formats, etc.</a:t>
            </a:r>
          </a:p>
          <a:p>
            <a:r>
              <a:rPr lang="en-US" dirty="0"/>
              <a:t>An approach was proposed and developed by RadiaBeam Tech</a:t>
            </a:r>
          </a:p>
          <a:p>
            <a:pPr lvl="1"/>
            <a:r>
              <a:rPr lang="en-US" dirty="0"/>
              <a:t>a Python/Qt cross-platform GUI for multiple physics codes</a:t>
            </a:r>
          </a:p>
          <a:p>
            <a:pPr lvl="2"/>
            <a:r>
              <a:rPr lang="en-US" dirty="0"/>
              <a:t>very loose coupling between GUI and code</a:t>
            </a:r>
          </a:p>
          <a:p>
            <a:pPr lvl="2"/>
            <a:r>
              <a:rPr lang="en-US" dirty="0"/>
              <a:t>GUI enables easy interchange between different codes</a:t>
            </a:r>
          </a:p>
          <a:p>
            <a:pPr lvl="1"/>
            <a:r>
              <a:rPr lang="en-US" dirty="0"/>
              <a:t>the project is called RadTrack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6DF6D-05F4-4FFB-BA77-F0A142FA0E2D}"/>
              </a:ext>
            </a:extLst>
          </p:cNvPr>
          <p:cNvSpPr txBox="1"/>
          <p:nvPr/>
        </p:nvSpPr>
        <p:spPr>
          <a:xfrm>
            <a:off x="772220" y="5717059"/>
            <a:ext cx="83369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D.L. Bruhwiler, R. Nagler, S.D. Webb, G. Andonian, M.A. Harrison, S. Seung, T. Shaftan and P. Moeller, “Cross-platform and cloud-based access to multiple particle accelerator codes via application containers,” Proc. Int. Part. Accel. Conf., MOPMN009 (2015).</a:t>
            </a:r>
          </a:p>
        </p:txBody>
      </p:sp>
    </p:spTree>
    <p:extLst>
      <p:ext uri="{BB962C8B-B14F-4D97-AF65-F5344CB8AC3E}">
        <p14:creationId xmlns:p14="http://schemas.microsoft.com/office/powerpoint/2010/main" val="24816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RadTrack – a cross-platform GUI for accelerator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618301"/>
            <a:ext cx="8608944" cy="1315002"/>
          </a:xfrm>
        </p:spPr>
        <p:txBody>
          <a:bodyPr>
            <a:normAutofit/>
          </a:bodyPr>
          <a:lstStyle/>
          <a:p>
            <a:r>
              <a:rPr lang="en-US" dirty="0"/>
              <a:t>Available on GitHub, 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https://github.com/radiasoft/radtrack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</a:p>
          <a:p>
            <a:pPr lvl="1"/>
            <a:r>
              <a:rPr lang="en-US" dirty="0"/>
              <a:t>good place to start if you’re interested in PyQt, with lots of good code</a:t>
            </a:r>
          </a:p>
          <a:p>
            <a:pPr lvl="1"/>
            <a:r>
              <a:rPr lang="en-US" dirty="0"/>
              <a:t>but it’s no longer supported –  a question of software sustainability</a:t>
            </a:r>
          </a:p>
          <a:p>
            <a:pPr lvl="2"/>
            <a:r>
              <a:rPr lang="en-US" dirty="0"/>
              <a:t>development was supported by US DOE/BES, </a:t>
            </a:r>
            <a:r>
              <a:rPr lang="en-US" b="0" dirty="0">
                <a:solidFill>
                  <a:schemeClr val="tx1"/>
                </a:solidFill>
              </a:rPr>
              <a:t>Award # </a:t>
            </a:r>
            <a:r>
              <a:rPr lang="en-GB" b="0" dirty="0">
                <a:solidFill>
                  <a:schemeClr val="tx1"/>
                </a:solidFill>
              </a:rPr>
              <a:t>DE-SC0006284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A0C1C-2701-4B2A-B453-357945B3A433}"/>
              </a:ext>
            </a:extLst>
          </p:cNvPr>
          <p:cNvSpPr txBox="1"/>
          <p:nvPr/>
        </p:nvSpPr>
        <p:spPr>
          <a:xfrm>
            <a:off x="67635" y="4863508"/>
            <a:ext cx="35638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Synchrotron Radiation Workshop (SRW) simulation showing the interference of synchrotron radiation from two nearby dipoles – an important e- beam diagnostic.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A7689-D0EC-4CB7-A739-F866BC7EB72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86943" y="3394483"/>
            <a:ext cx="4757057" cy="3060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BD41D-7A99-45B1-A751-E173275C98B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260"/>
            <a:ext cx="4695955" cy="289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A4447-D70A-49B9-BD82-3FEFD507481A}"/>
              </a:ext>
            </a:extLst>
          </p:cNvPr>
          <p:cNvSpPr txBox="1"/>
          <p:nvPr/>
        </p:nvSpPr>
        <p:spPr>
          <a:xfrm>
            <a:off x="5085806" y="2469357"/>
            <a:ext cx="399709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RadTrack simulation, showing 2D phase space projections plots: horizontal x-x’ phase space (upper left); vertical y-y’ phase space (upper right); x-y configuration space (lower left); and s-dp longitudinal phase space (lower right).</a:t>
            </a:r>
          </a:p>
        </p:txBody>
      </p:sp>
    </p:spTree>
    <p:extLst>
      <p:ext uri="{BB962C8B-B14F-4D97-AF65-F5344CB8AC3E}">
        <p14:creationId xmlns:p14="http://schemas.microsoft.com/office/powerpoint/2010/main" val="117749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72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Class discussion: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81FF26-7AD5-4767-AF65-A27F1769E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16" y="827314"/>
            <a:ext cx="8669383" cy="5364480"/>
          </a:xfrm>
        </p:spPr>
        <p:txBody>
          <a:bodyPr>
            <a:normAutofit/>
          </a:bodyPr>
          <a:lstStyle/>
          <a:p>
            <a:r>
              <a:rPr lang="en-US" sz="1800" i="0" dirty="0"/>
              <a:t>Any questions at this point?</a:t>
            </a:r>
          </a:p>
          <a:p>
            <a:pPr lvl="1"/>
            <a:endParaRPr lang="en-US" i="0" dirty="0"/>
          </a:p>
          <a:p>
            <a:r>
              <a:rPr lang="en-US" dirty="0"/>
              <a:t>Have you used an accelerator physics code with a GUI?</a:t>
            </a:r>
          </a:p>
          <a:p>
            <a:pPr lvl="1"/>
            <a:r>
              <a:rPr lang="en-US" dirty="0"/>
              <a:t>If yes, how was the GUI helpful (or not)?</a:t>
            </a:r>
          </a:p>
          <a:p>
            <a:pPr lvl="1"/>
            <a:r>
              <a:rPr lang="en-US" dirty="0"/>
              <a:t>If no, have you ever wished there was a GUI for codes you use?</a:t>
            </a:r>
          </a:p>
          <a:p>
            <a:pPr lvl="1"/>
            <a:endParaRPr lang="en-US" dirty="0"/>
          </a:p>
          <a:p>
            <a:r>
              <a:rPr lang="en-US" dirty="0"/>
              <a:t>Have you ever used a GUI-based code and been frustrated?</a:t>
            </a:r>
          </a:p>
          <a:p>
            <a:pPr lvl="1"/>
            <a:r>
              <a:rPr lang="en-US" dirty="0"/>
              <a:t>do you consider it a point of honor to work from the command line?</a:t>
            </a:r>
          </a:p>
          <a:p>
            <a:pPr lvl="1"/>
            <a:endParaRPr lang="en-US" dirty="0"/>
          </a:p>
          <a:p>
            <a:r>
              <a:rPr lang="en-US" dirty="0"/>
              <a:t>What is meant by “software sustainability”?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1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What does it mean to execute a code “in the cloud”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600882"/>
            <a:ext cx="8608944" cy="5782499"/>
          </a:xfrm>
        </p:spPr>
        <p:txBody>
          <a:bodyPr>
            <a:normAutofit/>
          </a:bodyPr>
          <a:lstStyle/>
          <a:p>
            <a:r>
              <a:rPr lang="en-US" dirty="0"/>
              <a:t>Cloud computing is a buzzword, and will probably fade in time</a:t>
            </a:r>
          </a:p>
          <a:p>
            <a:pPr lvl="1"/>
            <a:r>
              <a:rPr lang="en-US" dirty="0"/>
              <a:t>used to be called “client-server”</a:t>
            </a:r>
          </a:p>
          <a:p>
            <a:pPr lvl="1"/>
            <a:r>
              <a:rPr lang="en-US" dirty="0"/>
              <a:t>then it was called “software as a service” or SaaS</a:t>
            </a:r>
          </a:p>
          <a:p>
            <a:pPr lvl="1"/>
            <a:r>
              <a:rPr lang="en-US" dirty="0"/>
              <a:t>for a short while, everyone talked about “grid computing”</a:t>
            </a:r>
          </a:p>
          <a:p>
            <a:pPr lvl="2"/>
            <a:endParaRPr lang="en-US" dirty="0"/>
          </a:p>
          <a:p>
            <a:r>
              <a:rPr lang="en-US" dirty="0"/>
              <a:t>The physics code is running on a remote “server”</a:t>
            </a:r>
          </a:p>
          <a:p>
            <a:pPr lvl="1"/>
            <a:r>
              <a:rPr lang="en-US" dirty="0"/>
              <a:t>probably running on Linux, possibly on a cluster or supercomputer</a:t>
            </a:r>
          </a:p>
          <a:p>
            <a:pPr lvl="1"/>
            <a:r>
              <a:rPr lang="en-US" dirty="0"/>
              <a:t>might be on “bare metal”, such as your institution’s cluster down the hall</a:t>
            </a:r>
          </a:p>
          <a:p>
            <a:pPr lvl="1"/>
            <a:r>
              <a:rPr lang="en-US" dirty="0"/>
              <a:t>might be running on a commercial cloud provider, like AWS</a:t>
            </a:r>
          </a:p>
          <a:p>
            <a:pPr lvl="2"/>
            <a:endParaRPr lang="en-US" dirty="0"/>
          </a:p>
          <a:p>
            <a:r>
              <a:rPr lang="en-US" dirty="0"/>
              <a:t>The UI is your computer browser</a:t>
            </a:r>
          </a:p>
          <a:p>
            <a:pPr lvl="1"/>
            <a:r>
              <a:rPr lang="en-US" dirty="0"/>
              <a:t>whether you are banking, shopping, or designing a linac</a:t>
            </a:r>
          </a:p>
          <a:p>
            <a:pPr lvl="2"/>
            <a:endParaRPr lang="en-US" dirty="0"/>
          </a:p>
          <a:p>
            <a:r>
              <a:rPr lang="en-US" dirty="0"/>
              <a:t>This wasn’t practical 5+ years ago, so what changed?</a:t>
            </a:r>
          </a:p>
          <a:p>
            <a:pPr lvl="1"/>
            <a:r>
              <a:rPr lang="en-US" dirty="0"/>
              <a:t>the HTML5  standard was adopted by all modern browsers</a:t>
            </a:r>
          </a:p>
          <a:p>
            <a:pPr lvl="2"/>
            <a:r>
              <a:rPr lang="en-US" dirty="0"/>
              <a:t>the same GUI can now function well in any modern browser on any OS</a:t>
            </a:r>
          </a:p>
          <a:p>
            <a:pPr lvl="1"/>
            <a:r>
              <a:rPr lang="en-US" dirty="0"/>
              <a:t>the JavaScript language (nothing like Java) emerged as a standard</a:t>
            </a:r>
          </a:p>
          <a:p>
            <a:pPr lvl="2"/>
            <a:r>
              <a:rPr lang="en-US" dirty="0"/>
              <a:t>many powerful JavaScript libraries and frameworks became available</a:t>
            </a:r>
          </a:p>
          <a:p>
            <a:pPr lvl="1"/>
            <a:r>
              <a:rPr lang="en-US" dirty="0"/>
              <a:t>browsers have become powerful precompilers for executing code</a:t>
            </a:r>
          </a:p>
        </p:txBody>
      </p:sp>
    </p:spTree>
    <p:extLst>
      <p:ext uri="{BB962C8B-B14F-4D97-AF65-F5344CB8AC3E}">
        <p14:creationId xmlns:p14="http://schemas.microsoft.com/office/powerpoint/2010/main" val="3820927913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1548</Words>
  <Application>Microsoft Office PowerPoint</Application>
  <PresentationFormat>On-screen Show (4:3)</PresentationFormat>
  <Paragraphs>201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ＭＳ Ｐゴシック</vt:lpstr>
      <vt:lpstr>Arial</vt:lpstr>
      <vt:lpstr>Calibri</vt:lpstr>
      <vt:lpstr>Century Gothic</vt:lpstr>
      <vt:lpstr>Courier New</vt:lpstr>
      <vt:lpstr>DejaVu Sans</vt:lpstr>
      <vt:lpstr>Times New Roman</vt:lpstr>
      <vt:lpstr>Wingdings</vt:lpstr>
      <vt:lpstr>4_Office Theme</vt:lpstr>
      <vt:lpstr>USPAS – Simulation of Beam and Plasma Systems Steven M. Lund, Jean-Luc Vay, Remi Lehe, Daniel Winklehner and David L. Bruhwiler</vt:lpstr>
      <vt:lpstr>Goals</vt:lpstr>
      <vt:lpstr>Separate  Physics  from  UI  from  Control logic</vt:lpstr>
      <vt:lpstr>MVC has become   Model – View – Whatever</vt:lpstr>
      <vt:lpstr>Why do we end up with Cross-platform GUIs?</vt:lpstr>
      <vt:lpstr>Why so few GUIs for particle accelerator codes?</vt:lpstr>
      <vt:lpstr>RadTrack – a cross-platform GUI for accelerator codes</vt:lpstr>
      <vt:lpstr>Class discussion:</vt:lpstr>
      <vt:lpstr>What does it mean to execute a code “in the cloud”</vt:lpstr>
      <vt:lpstr>The Sirepo cloud computing framework</vt:lpstr>
      <vt:lpstr>Sirepo:  in-browser technologies</vt:lpstr>
      <vt:lpstr>Sirepo:  server-side technologies</vt:lpstr>
      <vt:lpstr>Class discussion: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accelerator design workflow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2018-01-16T16:04:30Z</dcterms:created>
  <dcterms:modified xsi:type="dcterms:W3CDTF">2018-01-17T17:46:22Z</dcterms:modified>
</cp:coreProperties>
</file>